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67" r:id="rId2"/>
    <p:sldId id="256" r:id="rId3"/>
    <p:sldId id="257" r:id="rId4"/>
    <p:sldId id="259" r:id="rId5"/>
    <p:sldId id="258" r:id="rId6"/>
    <p:sldId id="263" r:id="rId7"/>
    <p:sldId id="260" r:id="rId8"/>
    <p:sldId id="265" r:id="rId9"/>
    <p:sldId id="262" r:id="rId10"/>
    <p:sldId id="264" r:id="rId11"/>
    <p:sldId id="266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990" y="1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594C5-B9FC-4D67-B49E-F7870516180B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41AB9-0946-454E-8795-8823AC3DD30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5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41AB9-0946-454E-8795-8823AC3DD300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41AB9-0946-454E-8795-8823AC3DD30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89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30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78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92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1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19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93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644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3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77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8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87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053BA-B39F-408B-9D55-9705464FDDF1}" type="datetimeFigureOut">
              <a:rPr lang="ru-RU" smtClean="0"/>
              <a:pPr/>
              <a:t>23.05.2020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AB07-D1D4-49A7-AC8D-65ADD51BEAD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65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19100" y="1778109"/>
            <a:ext cx="84582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РАЗРАБОТКА АЛГОРИТМА ПОСТРОЕНИЯ СЕТИ ПРОСТРАНСТВЕННОЙ МАРШРУТИЗАЦИИ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ДЛЯ ТОЧЕК ПАНОРАМНОЙ СЪЕМКИ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В УСЛОВИЯХ ОТСУТСТВИЯ ДОРОЖНОГО ГРАФА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solidFill>
                  <a:srgbClr val="215783"/>
                </a:solidFill>
              </a:rPr>
              <a:t>Международная научно-техническая </a:t>
            </a:r>
            <a:r>
              <a:rPr lang="ru-RU" b="1" i="1" dirty="0" err="1" smtClean="0">
                <a:solidFill>
                  <a:srgbClr val="215783"/>
                </a:solidFill>
              </a:rPr>
              <a:t>онлайн</a:t>
            </a:r>
            <a:r>
              <a:rPr lang="ru-RU" b="1" i="1" dirty="0" smtClean="0">
                <a:solidFill>
                  <a:srgbClr val="215783"/>
                </a:solidFill>
              </a:rPr>
              <a:t> конференция </a:t>
            </a:r>
          </a:p>
          <a:p>
            <a:pPr algn="ctr"/>
            <a:r>
              <a:rPr lang="ru-RU" b="1" i="1" dirty="0" smtClean="0">
                <a:solidFill>
                  <a:srgbClr val="215783"/>
                </a:solidFill>
              </a:rPr>
              <a:t>«Пространственные данные в условиях цифровой трансформации»</a:t>
            </a:r>
          </a:p>
          <a:p>
            <a:pPr algn="ctr"/>
            <a:r>
              <a:rPr lang="ru-RU" b="1" i="1" dirty="0" smtClean="0">
                <a:solidFill>
                  <a:srgbClr val="215783"/>
                </a:solidFill>
              </a:rPr>
              <a:t>25-27 мая 2020 г.</a:t>
            </a:r>
            <a:endParaRPr lang="ru-RU" b="1" i="1" dirty="0">
              <a:solidFill>
                <a:srgbClr val="215783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1925" y="4255568"/>
            <a:ext cx="8820150" cy="25483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ru-RU" sz="1800" b="1" dirty="0" err="1" smtClean="0">
                <a:latin typeface="Arial Narrow" pitchFamily="34" charset="0"/>
                <a:cs typeface="+mn-cs"/>
              </a:rPr>
              <a:t>Пеньшин</a:t>
            </a:r>
            <a:r>
              <a:rPr lang="ru-RU" sz="1800" b="1" dirty="0" smtClean="0">
                <a:latin typeface="Arial Narrow" pitchFamily="34" charset="0"/>
                <a:cs typeface="+mn-cs"/>
              </a:rPr>
              <a:t> Игнат Николаевич </a:t>
            </a:r>
          </a:p>
          <a:p>
            <a:pPr algn="r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cs typeface="+mn-cs"/>
              </a:rPr>
              <a:t>Государственный университет по землеустройству</a:t>
            </a:r>
          </a:p>
          <a:p>
            <a:pPr algn="r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ru-RU" sz="1800" b="1" dirty="0" smtClean="0">
                <a:latin typeface="Arial Narrow" pitchFamily="34" charset="0"/>
                <a:cs typeface="+mn-cs"/>
              </a:rPr>
              <a:t>Евстратова </a:t>
            </a:r>
            <a:r>
              <a:rPr lang="ru-RU" sz="1800" b="1" dirty="0">
                <a:latin typeface="Arial Narrow" pitchFamily="34" charset="0"/>
                <a:cs typeface="+mn-cs"/>
              </a:rPr>
              <a:t>Лариса Геннадьевна</a:t>
            </a:r>
          </a:p>
          <a:p>
            <a:pPr algn="r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cs typeface="+mn-cs"/>
              </a:rPr>
              <a:t>Государственный университет по землеустройству</a:t>
            </a:r>
          </a:p>
          <a:p>
            <a:pPr algn="r" fontAlgn="auto">
              <a:lnSpc>
                <a:spcPct val="120000"/>
              </a:lnSpc>
              <a:spcAft>
                <a:spcPts val="0"/>
              </a:spcAft>
              <a:defRPr/>
            </a:pPr>
            <a:endParaRPr lang="ru-RU" dirty="0">
              <a:latin typeface="+mn-lt"/>
              <a:cs typeface="+mn-cs"/>
            </a:endParaRPr>
          </a:p>
          <a:p>
            <a:pPr algn="r" fontAlgn="auto">
              <a:lnSpc>
                <a:spcPct val="120000"/>
              </a:lnSpc>
              <a:spcAft>
                <a:spcPts val="0"/>
              </a:spcAft>
              <a:defRPr/>
            </a:pPr>
            <a:endParaRPr lang="ru-RU" sz="1200" dirty="0" smtClean="0">
              <a:latin typeface="Arial" pitchFamily="34" charset="0"/>
              <a:cs typeface="Arial" pitchFamily="34" charset="0"/>
            </a:endParaRPr>
          </a:p>
          <a:p>
            <a:pPr algn="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14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E-mail:</a:t>
            </a:r>
            <a:r>
              <a:rPr lang="ru-RU" sz="14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4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ignat.penshin51@gmail.com</a:t>
            </a:r>
          </a:p>
          <a:p>
            <a:pPr algn="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14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lge_21@mail.ru</a:t>
            </a:r>
            <a:endParaRPr lang="ru-RU" sz="1400" b="1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5256"/>
            <a:ext cx="9144000" cy="101917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Пользовательский </a:t>
            </a:r>
            <a:r>
              <a:rPr lang="ru-RU" sz="2800" b="1" dirty="0" err="1" smtClean="0">
                <a:latin typeface="Arial" pitchFamily="34" charset="0"/>
                <a:cs typeface="Arial" pitchFamily="34" charset="0"/>
              </a:rPr>
              <a:t>геопортал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 для анализа и редактирования сети пространственной маршрутизации</a:t>
            </a:r>
            <a:endParaRPr lang="ru-RU" sz="2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1456905"/>
            <a:ext cx="4498848" cy="24231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81" y="1447800"/>
            <a:ext cx="4428744" cy="2420112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4366258"/>
            <a:ext cx="1829727" cy="1487928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82" y="4393343"/>
            <a:ext cx="1648518" cy="1460842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97" y="4317143"/>
            <a:ext cx="274997" cy="1759174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4286250"/>
            <a:ext cx="381000" cy="3619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50377" y="4250469"/>
            <a:ext cx="4393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alibri" pitchFamily="34" charset="0"/>
              <a:buChar char="─"/>
            </a:pPr>
            <a:r>
              <a:rPr lang="ru-RU" sz="1400" dirty="0" smtClean="0"/>
              <a:t>  Удаляет </a:t>
            </a:r>
            <a:r>
              <a:rPr lang="ru-RU" sz="1400" dirty="0"/>
              <a:t>все стрелки одной выделенной точки. Если выделенных точек несколько, </a:t>
            </a:r>
            <a:r>
              <a:rPr lang="ru-RU" sz="1400" dirty="0" smtClean="0"/>
              <a:t>то ничего не происходит.</a:t>
            </a:r>
            <a:endParaRPr lang="ru-RU" sz="1400" dirty="0"/>
          </a:p>
        </p:txBody>
      </p:sp>
      <p:pic>
        <p:nvPicPr>
          <p:cNvPr id="20" name="Рисунок 19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24" y="5102521"/>
            <a:ext cx="312676" cy="3457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19046" y="5016923"/>
            <a:ext cx="4448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alibri" pitchFamily="34" charset="0"/>
              <a:buChar char="─"/>
            </a:pPr>
            <a:r>
              <a:rPr lang="ru-RU" sz="1400" dirty="0" smtClean="0"/>
              <a:t>  Включает </a:t>
            </a:r>
            <a:r>
              <a:rPr lang="ru-RU" sz="1400" dirty="0"/>
              <a:t>и выключает режим дополнительного подсвечивания точек фотографирования, смежных с данной выделенной точкой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pic>
        <p:nvPicPr>
          <p:cNvPr id="23" name="Рисунок 22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68" y="5854185"/>
            <a:ext cx="325407" cy="3370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52371" y="5756709"/>
            <a:ext cx="4544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94400">
              <a:buFont typeface="Calibri" pitchFamily="34" charset="0"/>
              <a:buChar char="─"/>
            </a:pPr>
            <a:r>
              <a:rPr lang="ru-RU" sz="1400" dirty="0" smtClean="0"/>
              <a:t>   Убрать выделенные точки фотографирования в  	лишние.</a:t>
            </a:r>
          </a:p>
          <a:p>
            <a:pPr defTabSz="194400">
              <a:buFont typeface="Calibri" pitchFamily="34" charset="0"/>
              <a:buChar char="─"/>
            </a:pPr>
            <a:r>
              <a:rPr lang="ru-RU" sz="1400" dirty="0" smtClean="0"/>
              <a:t>   Вернуть выделенные точки фотографирования в 	активные.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3008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0075" y="38100"/>
            <a:ext cx="7886700" cy="6064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Заключение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3950" y="1034218"/>
            <a:ext cx="7851228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000"/>
              </a:spcAft>
              <a:buAutoNum type="arabicPeriod"/>
            </a:pPr>
            <a:r>
              <a:rPr lang="ru-RU" dirty="0" smtClean="0"/>
              <a:t>Представленный способ позволяет эффективно реализовать возможности пешеходной панорамной съёмки в городском пространстве</a:t>
            </a:r>
            <a:r>
              <a:rPr lang="en-US" dirty="0" smtClean="0"/>
              <a:t>;</a:t>
            </a:r>
          </a:p>
          <a:p>
            <a:pPr marL="342900" indent="-342900" algn="just">
              <a:spcAft>
                <a:spcPts val="1000"/>
              </a:spcAft>
              <a:buAutoNum type="arabicPeriod"/>
            </a:pPr>
            <a:r>
              <a:rPr lang="ru-RU" dirty="0" smtClean="0"/>
              <a:t>Работа алгоритма с пространственными объектами основана на библиотеке </a:t>
            </a:r>
            <a:r>
              <a:rPr lang="en-US" dirty="0" err="1" smtClean="0"/>
              <a:t>PostGIS</a:t>
            </a:r>
            <a:r>
              <a:rPr lang="en-US" dirty="0" smtClean="0"/>
              <a:t>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СУБД </a:t>
            </a:r>
            <a:r>
              <a:rPr lang="en-US" dirty="0" smtClean="0"/>
              <a:t>PostgreSQL</a:t>
            </a:r>
            <a:r>
              <a:rPr lang="ru-RU" dirty="0" smtClean="0"/>
              <a:t>, что позволяет адаптировать алгоритм под различные цели, ГИС и наборы входных данных</a:t>
            </a:r>
            <a:r>
              <a:rPr lang="en-US" dirty="0" smtClean="0"/>
              <a:t>;</a:t>
            </a:r>
            <a:endParaRPr lang="ru-RU" dirty="0" smtClean="0"/>
          </a:p>
          <a:p>
            <a:pPr marL="342900" indent="-342900" algn="just">
              <a:spcAft>
                <a:spcPts val="1000"/>
              </a:spcAft>
              <a:buFontTx/>
              <a:buAutoNum type="arabicPeriod"/>
            </a:pPr>
            <a:r>
              <a:rPr lang="ru-RU" dirty="0" smtClean="0"/>
              <a:t>Быстродействие алгоритма для целей панорамной съёмки города Москва оценивается как 1 000 000 точек</a:t>
            </a:r>
            <a:r>
              <a:rPr lang="en-US" dirty="0" smtClean="0"/>
              <a:t>/</a:t>
            </a:r>
            <a:r>
              <a:rPr lang="ru-RU" dirty="0"/>
              <a:t>3</a:t>
            </a:r>
            <a:r>
              <a:rPr lang="ru-RU" dirty="0" smtClean="0"/>
              <a:t> часа для </a:t>
            </a:r>
            <a:r>
              <a:rPr lang="en-US" dirty="0"/>
              <a:t> Intel® Xeon® </a:t>
            </a:r>
            <a:r>
              <a:rPr lang="en-US" dirty="0" smtClean="0"/>
              <a:t>E5-2640 2.</a:t>
            </a:r>
            <a:r>
              <a:rPr lang="ru-RU" dirty="0"/>
              <a:t>5</a:t>
            </a:r>
            <a:r>
              <a:rPr lang="ru-RU" dirty="0" smtClean="0"/>
              <a:t>ГГц (</a:t>
            </a:r>
            <a:r>
              <a:rPr lang="en-US" dirty="0" smtClean="0"/>
              <a:t>x2) </a:t>
            </a:r>
            <a:r>
              <a:rPr lang="ru-RU" dirty="0" smtClean="0"/>
              <a:t>6ГБ ОЗУ при кластеризации зоны обработки на участки (кварталы)</a:t>
            </a:r>
            <a:r>
              <a:rPr lang="en-US" dirty="0" smtClean="0"/>
              <a:t>;</a:t>
            </a:r>
            <a:endParaRPr lang="ru-RU" dirty="0" smtClean="0"/>
          </a:p>
          <a:p>
            <a:pPr marL="342900" indent="-342900" algn="just">
              <a:spcAft>
                <a:spcPts val="1000"/>
              </a:spcAft>
              <a:buFontTx/>
              <a:buAutoNum type="arabicPeriod"/>
            </a:pPr>
            <a:r>
              <a:rPr lang="ru-RU" dirty="0" smtClean="0"/>
              <a:t>Задачу можно рассматривать с позиции теории графов как транспортную сеть. В таком представлении актуальным продолжением исследования считаю автоматизацию проектирования геодезических построений для целей сгущения геодезических сетей, а также выноса проектных точек в натуру на строительных площадках.  </a:t>
            </a:r>
            <a:endParaRPr lang="en-US" dirty="0" smtClean="0"/>
          </a:p>
          <a:p>
            <a:pPr marL="342900" indent="-342900">
              <a:buFontTx/>
              <a:buAutoNum type="arabicPeriod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794"/>
            <a:ext cx="9144000" cy="54864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Актуальность исследования</a:t>
            </a:r>
            <a:endParaRPr lang="ru-RU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092" y="866083"/>
            <a:ext cx="8807508" cy="513466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4000"/>
              </a:lnSpc>
            </a:pPr>
            <a:r>
              <a:rPr lang="ru-RU" sz="2000" dirty="0"/>
              <a:t> </a:t>
            </a:r>
            <a:r>
              <a:rPr lang="ru-RU" sz="2000" dirty="0" smtClean="0"/>
              <a:t>     </a:t>
            </a:r>
            <a:r>
              <a:rPr lang="ru-RU" sz="2000" dirty="0" err="1" smtClean="0"/>
              <a:t>Геопорталы</a:t>
            </a:r>
            <a:r>
              <a:rPr lang="ru-RU" sz="2000" dirty="0" smtClean="0"/>
              <a:t>, агрегирующие и предоставляющие пользователю растровые </a:t>
            </a:r>
            <a:r>
              <a:rPr lang="ru-RU" sz="2000" dirty="0" err="1" smtClean="0"/>
              <a:t>геопривязанные</a:t>
            </a:r>
            <a:r>
              <a:rPr lang="ru-RU" sz="2000" dirty="0" smtClean="0"/>
              <a:t> и ориентированные в пространстве панорамные снимки</a:t>
            </a:r>
            <a:r>
              <a:rPr lang="en-US" sz="2000" dirty="0"/>
              <a:t>,</a:t>
            </a:r>
            <a:r>
              <a:rPr lang="ru-RU" sz="2000" dirty="0" smtClean="0"/>
              <a:t> являются ключевым элементом в реализации проекта</a:t>
            </a:r>
            <a:r>
              <a:rPr lang="en-US" sz="2000" dirty="0" smtClean="0"/>
              <a:t> “</a:t>
            </a:r>
            <a:r>
              <a:rPr lang="ru-RU" sz="2000" dirty="0" smtClean="0"/>
              <a:t>Умный город</a:t>
            </a:r>
            <a:r>
              <a:rPr lang="en-US" sz="2000" dirty="0" smtClean="0"/>
              <a:t>”</a:t>
            </a:r>
            <a:r>
              <a:rPr lang="ru-RU" sz="2000" dirty="0" smtClean="0"/>
              <a:t> и позволяют решать следующие прикладные задачи</a:t>
            </a:r>
            <a:r>
              <a:rPr lang="en-US" sz="2000" dirty="0" smtClean="0"/>
              <a:t>:</a:t>
            </a:r>
            <a:r>
              <a:rPr lang="ru-RU" sz="2000" dirty="0" smtClean="0"/>
              <a:t>	</a:t>
            </a:r>
            <a:endParaRPr lang="en-US" sz="2000" dirty="0" smtClean="0"/>
          </a:p>
          <a:p>
            <a:pPr marL="342900" indent="-342900" algn="just">
              <a:lnSpc>
                <a:spcPct val="124000"/>
              </a:lnSpc>
              <a:buFontTx/>
              <a:buChar char="-"/>
            </a:pPr>
            <a:r>
              <a:rPr lang="ru-RU" sz="2000" dirty="0" smtClean="0"/>
              <a:t>Производить аналитику в области городского планирования без необходимости физического присутствия на исследуемой территории</a:t>
            </a:r>
            <a:r>
              <a:rPr lang="en-US" sz="2000" dirty="0" smtClean="0"/>
              <a:t>;</a:t>
            </a:r>
            <a:endParaRPr lang="ru-RU" sz="2000" dirty="0"/>
          </a:p>
          <a:p>
            <a:pPr marL="342900" indent="-342900" algn="just">
              <a:lnSpc>
                <a:spcPct val="124000"/>
              </a:lnSpc>
              <a:buFontTx/>
              <a:buChar char="-"/>
            </a:pPr>
            <a:r>
              <a:rPr lang="ru-RU" sz="2000" dirty="0" smtClean="0"/>
              <a:t>Производить инвентаризацию объектов инженерной, транспортной, социальной, производственной, жилой инфраструктуры</a:t>
            </a:r>
            <a:r>
              <a:rPr lang="en-US" sz="2000" dirty="0" smtClean="0"/>
              <a:t> </a:t>
            </a:r>
            <a:r>
              <a:rPr lang="ru-RU" sz="2000" dirty="0" smtClean="0"/>
              <a:t>с использованием технологий компьютерного зрения и искусственного интеллекта</a:t>
            </a:r>
            <a:r>
              <a:rPr lang="en-US" sz="2000" dirty="0" smtClean="0"/>
              <a:t>;</a:t>
            </a:r>
          </a:p>
          <a:p>
            <a:pPr marL="342900" indent="-342900" algn="just">
              <a:lnSpc>
                <a:spcPct val="124000"/>
              </a:lnSpc>
              <a:buFontTx/>
              <a:buChar char="-"/>
            </a:pPr>
            <a:r>
              <a:rPr lang="ru-RU" sz="2000" dirty="0" smtClean="0"/>
              <a:t>Сопутствовать работе ситуационных центров при планировании использования ресурсов городского хозяйства и распределения нагрузки на городские службы.</a:t>
            </a:r>
          </a:p>
          <a:p>
            <a:pPr algn="just">
              <a:lnSpc>
                <a:spcPct val="124000"/>
              </a:lnSpc>
            </a:pPr>
            <a:r>
              <a:rPr lang="ru-RU" sz="2000" dirty="0" smtClean="0"/>
              <a:t>      Таким </a:t>
            </a:r>
            <a:r>
              <a:rPr lang="ru-RU" sz="2000" dirty="0" smtClean="0"/>
              <a:t>образом, основным и наиболее заинтересованным потребителем </a:t>
            </a:r>
            <a:r>
              <a:rPr lang="ru-RU" sz="2000" dirty="0" err="1" smtClean="0"/>
              <a:t>геопорталов</a:t>
            </a:r>
            <a:r>
              <a:rPr lang="ru-RU" sz="2000" dirty="0" smtClean="0"/>
              <a:t> вышеуказанной направленности являются Комплексы городского управления. Для соответствия информационной продукции требованиям заказчика необходимо обеспечить её полноту и актуальность.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3216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14300"/>
            <a:ext cx="9144000" cy="6490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000" b="1" dirty="0" smtClean="0">
                <a:latin typeface="Arial" pitchFamily="34" charset="0"/>
                <a:cs typeface="Arial" pitchFamily="34" charset="0"/>
              </a:rPr>
              <a:t>Существующие решения</a:t>
            </a:r>
            <a:endParaRPr lang="ru-RU" sz="3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486150"/>
            <a:ext cx="5670838" cy="260985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63" y="3275053"/>
            <a:ext cx="3114226" cy="2820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" y="476250"/>
            <a:ext cx="90106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/>
              <a:t>    </a:t>
            </a:r>
            <a:r>
              <a:rPr lang="ru-RU" sz="1600" dirty="0" smtClean="0"/>
              <a:t>  </a:t>
            </a:r>
            <a:r>
              <a:rPr lang="ru-RU" sz="1600" dirty="0" smtClean="0"/>
              <a:t>Наиболее востребован способ автомобильной панорамной съемки. При таком подходе в момент фотографирования </a:t>
            </a:r>
            <a:r>
              <a:rPr lang="en-US" sz="1600" dirty="0" smtClean="0"/>
              <a:t>GNSS-</a:t>
            </a:r>
            <a:r>
              <a:rPr lang="ru-RU" sz="1600" dirty="0" smtClean="0"/>
              <a:t>приёмником фиксируется положение транспортного средства в пространстве, затем в навигационной системе происходит определение ближайшей точки, принадлежащей ребру дорожного графа. После этого происходит подмена фактических координат на определенные в навигационной системе. Таким образом, точки фотографирования связаны с дорожным графом, определяющим пространственную маршрутизацию между панорамными снимками. </a:t>
            </a:r>
          </a:p>
          <a:p>
            <a:pPr algn="just"/>
            <a:r>
              <a:rPr lang="ru-RU" sz="1600" b="1" i="1" dirty="0" smtClean="0"/>
              <a:t>      При </a:t>
            </a:r>
            <a:r>
              <a:rPr lang="ru-RU" sz="1600" b="1" i="1" dirty="0" smtClean="0"/>
              <a:t>таком подходе невозможно создать качественную маршрутизацию внутри дворовых территорий,</a:t>
            </a:r>
            <a:r>
              <a:rPr lang="ru-RU" sz="1600" dirty="0" smtClean="0"/>
              <a:t> а также парков</a:t>
            </a:r>
            <a:r>
              <a:rPr lang="en-US" sz="1600" dirty="0" smtClean="0"/>
              <a:t>:</a:t>
            </a:r>
            <a:r>
              <a:rPr lang="ru-RU" sz="1600" dirty="0" smtClean="0"/>
              <a:t> низкий приоритет логистической значимости дворовых проездов, стихийных троп</a:t>
            </a:r>
            <a:r>
              <a:rPr lang="en-US" sz="1600" dirty="0" smtClean="0"/>
              <a:t> </a:t>
            </a:r>
            <a:r>
              <a:rPr lang="ru-RU" sz="1600" dirty="0" smtClean="0"/>
              <a:t>и велодорожек зачастую приводит к отсутствию картографической информации о таких объектах. Способ не актуален для территорий с низкой пропускной способностью. 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057275" y="6178748"/>
            <a:ext cx="3570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/>
              <a:t>Сервис «Панорамы улиц» от ООО «Яндекс»</a:t>
            </a:r>
            <a:endParaRPr lang="ru-RU" sz="1400" i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210964" y="6178748"/>
            <a:ext cx="4324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i="1" dirty="0" smtClean="0"/>
              <a:t>Иллюстрация на способ </a:t>
            </a:r>
            <a:r>
              <a:rPr lang="ru-RU" sz="1400" i="1" dirty="0" err="1" smtClean="0"/>
              <a:t>Корзунова</a:t>
            </a:r>
            <a:r>
              <a:rPr lang="ru-RU" sz="1400" i="1" dirty="0" smtClean="0"/>
              <a:t> А.В</a:t>
            </a:r>
            <a:r>
              <a:rPr lang="ru-RU" sz="1400" i="1" dirty="0"/>
              <a:t>. </a:t>
            </a:r>
            <a:endParaRPr lang="ru-RU" sz="1400" i="1" dirty="0" smtClean="0"/>
          </a:p>
          <a:p>
            <a:pPr algn="ctr"/>
            <a:r>
              <a:rPr lang="ru-RU" sz="1400" i="1" dirty="0" smtClean="0"/>
              <a:t>(ООО «Яндекс» , </a:t>
            </a:r>
            <a:r>
              <a:rPr lang="ru-RU" sz="1400" i="1" dirty="0"/>
              <a:t>пат. 2608885 </a:t>
            </a:r>
            <a:r>
              <a:rPr lang="ru-RU" sz="1400" i="1" dirty="0" smtClean="0"/>
              <a:t>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44238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7236"/>
          <a:stretch>
            <a:fillRect/>
          </a:stretch>
        </p:blipFill>
        <p:spPr>
          <a:xfrm>
            <a:off x="4314824" y="561975"/>
            <a:ext cx="2838138" cy="32756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33350"/>
            <a:ext cx="9143999" cy="657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000" b="1" dirty="0" smtClean="0">
                <a:latin typeface="Arial" pitchFamily="34" charset="0"/>
                <a:cs typeface="Arial" pitchFamily="34" charset="0"/>
              </a:rPr>
              <a:t>Пешеходная панорамная съемка</a:t>
            </a:r>
            <a:endParaRPr lang="ru-RU" sz="3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79" y="3951453"/>
            <a:ext cx="2254430" cy="2735097"/>
          </a:xfrm>
        </p:spPr>
      </p:pic>
      <p:sp>
        <p:nvSpPr>
          <p:cNvPr id="5" name="TextBox 4"/>
          <p:cNvSpPr txBox="1"/>
          <p:nvPr/>
        </p:nvSpPr>
        <p:spPr>
          <a:xfrm>
            <a:off x="0" y="617703"/>
            <a:ext cx="43148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342900" algn="just">
              <a:buAutoNum type="arabicPeriod"/>
            </a:pPr>
            <a:r>
              <a:rPr lang="ru-RU" dirty="0" smtClean="0"/>
              <a:t>Мобильность пешеходной группы операторов за счёт удобства транспортирования в район работ и индивидуального планирования маршрутов съёмки. </a:t>
            </a:r>
          </a:p>
          <a:p>
            <a:pPr marL="180000" indent="-342900" algn="just">
              <a:buAutoNum type="arabicPeriod"/>
            </a:pPr>
            <a:r>
              <a:rPr lang="ru-RU" dirty="0" smtClean="0"/>
              <a:t>Момент фотографирования определяет оператор исходя из оценки окружающей обстановки и качества навигационного сигнала </a:t>
            </a:r>
            <a:r>
              <a:rPr lang="en-US" dirty="0" smtClean="0"/>
              <a:t>GNSS</a:t>
            </a:r>
            <a:r>
              <a:rPr lang="ru-RU" dirty="0" smtClean="0"/>
              <a:t>-оборудования.</a:t>
            </a:r>
          </a:p>
          <a:p>
            <a:pPr marL="180000" indent="-342900" algn="just">
              <a:buAutoNum type="arabicPeriod"/>
            </a:pPr>
            <a:r>
              <a:rPr lang="ru-RU" dirty="0" err="1" smtClean="0"/>
              <a:t>Логирование</a:t>
            </a:r>
            <a:r>
              <a:rPr lang="ru-RU" dirty="0" smtClean="0"/>
              <a:t> показаний инерциальных датчиков в совокупности с данными </a:t>
            </a:r>
            <a:r>
              <a:rPr lang="en-US" dirty="0" smtClean="0"/>
              <a:t>RINEX</a:t>
            </a:r>
            <a:r>
              <a:rPr lang="ru-RU" dirty="0" smtClean="0"/>
              <a:t> и </a:t>
            </a:r>
            <a:r>
              <a:rPr lang="en-US" dirty="0" smtClean="0"/>
              <a:t>NMEA</a:t>
            </a:r>
            <a:r>
              <a:rPr lang="ru-RU" dirty="0" smtClean="0"/>
              <a:t> протоколов </a:t>
            </a:r>
            <a:r>
              <a:rPr lang="en-US" dirty="0" smtClean="0"/>
              <a:t>GNSS-</a:t>
            </a:r>
            <a:r>
              <a:rPr lang="ru-RU" dirty="0" smtClean="0"/>
              <a:t>приёмников</a:t>
            </a:r>
            <a:r>
              <a:rPr lang="en-US" dirty="0" smtClean="0"/>
              <a:t> </a:t>
            </a:r>
            <a:r>
              <a:rPr lang="ru-RU" dirty="0" smtClean="0"/>
              <a:t>обеспечивают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05846" y="2943880"/>
            <a:ext cx="2319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Панорамная камера </a:t>
            </a:r>
            <a:r>
              <a:rPr lang="en-US" sz="1400" dirty="0" smtClean="0"/>
              <a:t>Insta360 Pro 2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1499" y="4499313"/>
            <a:ext cx="54578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just">
              <a:buFont typeface="Wingdings" pitchFamily="2" charset="2"/>
              <a:buChar char="ü"/>
            </a:pPr>
            <a:r>
              <a:rPr lang="ru-RU" dirty="0" err="1" smtClean="0"/>
              <a:t>субдециметровую</a:t>
            </a:r>
            <a:r>
              <a:rPr lang="ru-RU" dirty="0" smtClean="0"/>
              <a:t> точность позиционирования</a:t>
            </a:r>
            <a:r>
              <a:rPr lang="en-US" dirty="0" smtClean="0"/>
              <a:t>;</a:t>
            </a:r>
            <a:endParaRPr lang="ru-RU" dirty="0" smtClean="0"/>
          </a:p>
          <a:p>
            <a:pPr marL="216000" indent="-216000" algn="just">
              <a:buFont typeface="Wingdings" pitchFamily="2" charset="2"/>
              <a:buChar char="ü"/>
            </a:pPr>
            <a:r>
              <a:rPr lang="ru-RU" dirty="0" smtClean="0"/>
              <a:t>учёт и исправление завалов камеры в момент фотографирования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</a:p>
          <a:p>
            <a:pPr marL="216000" indent="-216000" algn="just">
              <a:buFont typeface="Wingdings" pitchFamily="2" charset="2"/>
              <a:buChar char="ü"/>
            </a:pPr>
            <a:r>
              <a:rPr lang="ru-RU" dirty="0" smtClean="0"/>
              <a:t>ориентирование панорамных снимков в пространстве (доплеровский сдвиг, показания магнитометра).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1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58130"/>
            <a:ext cx="9143999" cy="88680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ru-RU" sz="2600" b="1" dirty="0" smtClean="0">
                <a:latin typeface="Arial" pitchFamily="34" charset="0"/>
                <a:cs typeface="Arial" pitchFamily="34" charset="0"/>
              </a:rPr>
              <a:t>Принципы построения сети пространственной маршрутизации независимо от дорожного графа</a:t>
            </a:r>
            <a:endParaRPr lang="ru-RU" sz="2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5" y="2491913"/>
            <a:ext cx="2914650" cy="3613612"/>
          </a:xfrm>
        </p:spPr>
        <p:txBody>
          <a:bodyPr>
            <a:noAutofit/>
          </a:bodyPr>
          <a:lstStyle/>
          <a:p>
            <a:pPr marL="216000" indent="-216000" algn="just">
              <a:lnSpc>
                <a:spcPct val="100000"/>
              </a:lnSpc>
              <a:buFont typeface="+mj-lt"/>
              <a:buAutoNum type="arabicPeriod" startAt="4"/>
            </a:pPr>
            <a:r>
              <a:rPr lang="ru-RU" sz="1800" dirty="0" smtClean="0"/>
              <a:t>Между связующими рёбрами с общей точкой начала угол не менее 40°</a:t>
            </a:r>
          </a:p>
          <a:p>
            <a:pPr marL="216000" indent="-216000" algn="just">
              <a:lnSpc>
                <a:spcPct val="100000"/>
              </a:lnSpc>
              <a:buFont typeface="+mj-lt"/>
              <a:buAutoNum type="arabicPeriod" startAt="4"/>
            </a:pPr>
            <a:r>
              <a:rPr lang="ru-RU" sz="1800" dirty="0" smtClean="0"/>
              <a:t>Начальная точка имеет не более 4-5 инцидентных точек, отсортированных в порядке увеличения удаления</a:t>
            </a:r>
          </a:p>
          <a:p>
            <a:pPr marL="216000" indent="-216000" algn="just">
              <a:lnSpc>
                <a:spcPct val="100000"/>
              </a:lnSpc>
              <a:buFont typeface="+mj-lt"/>
              <a:buAutoNum type="arabicPeriod" startAt="4"/>
            </a:pPr>
            <a:r>
              <a:rPr lang="ru-RU" sz="1800" dirty="0" smtClean="0"/>
              <a:t>Возможность прямого и обратного перемещения между инцидентными панорамными снимками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4000"/>
                    </a14:imgEffect>
                    <a14:imgEffect>
                      <a14:brightnessContrast contras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2145898"/>
            <a:ext cx="6115050" cy="43248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3801" y="6451977"/>
            <a:ext cx="5057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/>
              <a:t>Иллюстрация правил выбора смежных точек </a:t>
            </a:r>
            <a:endParaRPr lang="ru-RU" sz="1600" i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8575" y="958718"/>
            <a:ext cx="8820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 algn="just">
              <a:buAutoNum type="arabicPeriod"/>
            </a:pPr>
            <a:r>
              <a:rPr lang="ru-RU" dirty="0" smtClean="0"/>
              <a:t>Прямая видимость (связи не пересекают объекты кап. строительства)</a:t>
            </a:r>
          </a:p>
          <a:p>
            <a:pPr marL="252000" indent="-252000" algn="just">
              <a:lnSpc>
                <a:spcPct val="150000"/>
              </a:lnSpc>
              <a:buAutoNum type="arabicPeriod"/>
            </a:pPr>
            <a:r>
              <a:rPr lang="ru-RU" dirty="0" smtClean="0"/>
              <a:t>Обозримость</a:t>
            </a:r>
            <a:r>
              <a:rPr lang="en-US" dirty="0" smtClean="0"/>
              <a:t> </a:t>
            </a:r>
            <a:r>
              <a:rPr lang="ru-RU" dirty="0" smtClean="0"/>
              <a:t>на панораме (инцидентные точки удалены менее чем на 100 м)</a:t>
            </a:r>
          </a:p>
          <a:p>
            <a:pPr marL="252000" indent="-252000" algn="just">
              <a:lnSpc>
                <a:spcPct val="150000"/>
              </a:lnSpc>
              <a:buAutoNum type="arabicPeriod"/>
            </a:pPr>
            <a:endParaRPr lang="ru-RU" sz="600" dirty="0" smtClean="0"/>
          </a:p>
          <a:p>
            <a:pPr marL="252000" indent="-252000" algn="just">
              <a:buFontTx/>
              <a:buAutoNum type="arabicPeriod"/>
            </a:pPr>
            <a:r>
              <a:rPr lang="ru-RU" dirty="0" smtClean="0"/>
              <a:t>Область ограничена проезжей частью (связи не пересекают дороги общего пользования)</a:t>
            </a:r>
          </a:p>
          <a:p>
            <a:pPr marL="252000" indent="-252000" algn="just">
              <a:lnSpc>
                <a:spcPct val="150000"/>
              </a:lnSpc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72512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45676"/>
            <a:ext cx="9143999" cy="87435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Пример построения сети пространственной маршрутизации</a:t>
            </a:r>
            <a:endParaRPr lang="ru-RU" sz="2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19200"/>
            <a:ext cx="8716505" cy="4410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4404" y="5849044"/>
            <a:ext cx="680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i="1" dirty="0" smtClean="0"/>
              <a:t>Сеть пространственной маршрутизации для точек панорамной съёмки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22113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3270"/>
            <a:ext cx="9144000" cy="72384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Исходны</a:t>
            </a:r>
            <a:r>
              <a:rPr lang="ru-RU" sz="2800" b="1" dirty="0">
                <a:latin typeface="Arial" pitchFamily="34" charset="0"/>
                <a:cs typeface="Arial" pitchFamily="34" charset="0"/>
              </a:rPr>
              <a:t>е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 данные для построения сети пространственной маршрутизации</a:t>
            </a:r>
            <a:endParaRPr lang="ru-RU" sz="2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63" y="1557510"/>
            <a:ext cx="3861143" cy="3058633"/>
          </a:xfrm>
        </p:spPr>
      </p:pic>
      <p:pic>
        <p:nvPicPr>
          <p:cNvPr id="4" name="Рисунок 3" descr="Снимок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1244580"/>
            <a:ext cx="4762500" cy="42859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7412" y="865635"/>
            <a:ext cx="5062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Таблица  – Перечень и содержание используемы таблиц СУБД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068079" y="4863321"/>
            <a:ext cx="3824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Рисунок – Исходные данные в таблицах СУБД. </a:t>
            </a:r>
          </a:p>
          <a:p>
            <a:r>
              <a:rPr lang="ru-RU" sz="1400" dirty="0" smtClean="0"/>
              <a:t>	Визуализация </a:t>
            </a:r>
            <a:r>
              <a:rPr lang="en-US" sz="1400" dirty="0" smtClean="0"/>
              <a:t>QGIS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33507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3719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Алгоритм построения сети </a:t>
            </a:r>
            <a:br>
              <a:rPr lang="ru-RU" sz="2400" b="1" dirty="0" smtClean="0">
                <a:latin typeface="Arial" pitchFamily="34" charset="0"/>
                <a:cs typeface="Arial" pitchFamily="34" charset="0"/>
              </a:rPr>
            </a:b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пространственной маршрутизации </a:t>
            </a:r>
            <a:endParaRPr lang="ru-RU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1" t="1080" r="22125" b="1236"/>
          <a:stretch>
            <a:fillRect/>
          </a:stretch>
        </p:blipFill>
        <p:spPr>
          <a:xfrm>
            <a:off x="85725" y="828675"/>
            <a:ext cx="3638550" cy="5010873"/>
          </a:xfrm>
          <a:prstGeom prst="rect">
            <a:avLst/>
          </a:prstGeom>
        </p:spPr>
      </p:pic>
      <p:pic>
        <p:nvPicPr>
          <p:cNvPr id="11" name="Объект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21" y="981075"/>
            <a:ext cx="5107111" cy="3786417"/>
          </a:xfrm>
        </p:spPr>
      </p:pic>
      <p:sp>
        <p:nvSpPr>
          <p:cNvPr id="12" name="Прямоугольник 11"/>
          <p:cNvSpPr/>
          <p:nvPr/>
        </p:nvSpPr>
        <p:spPr>
          <a:xfrm>
            <a:off x="4715807" y="4926268"/>
            <a:ext cx="3528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/>
              <a:t>Рисунок – Визуализация работы алгоритма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056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75" y="19050"/>
            <a:ext cx="8848725" cy="55758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2800" b="1" dirty="0" smtClean="0">
                <a:latin typeface="Arial" pitchFamily="34" charset="0"/>
                <a:cs typeface="Arial" pitchFamily="34" charset="0"/>
              </a:rPr>
              <a:t>Интеллектуальный агент ГИС</a:t>
            </a:r>
            <a:endParaRPr lang="ru-RU" sz="2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85" y="1051370"/>
            <a:ext cx="4942012" cy="266586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46306" y="611674"/>
            <a:ext cx="8599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Архитектура Интеллектуального агента </a:t>
            </a:r>
            <a:r>
              <a:rPr lang="ru-RU" sz="1600" b="1" dirty="0" smtClean="0"/>
              <a:t>ГИС</a:t>
            </a:r>
            <a:r>
              <a:rPr lang="ru-RU" sz="1600" b="1" dirty="0"/>
              <a:t> </a:t>
            </a:r>
            <a:r>
              <a:rPr lang="ru-RU" sz="1600" b="1" dirty="0" smtClean="0"/>
              <a:t>       </a:t>
            </a:r>
            <a:r>
              <a:rPr lang="ru-RU" sz="1600" b="1" dirty="0" smtClean="0"/>
              <a:t>Перечень </a:t>
            </a:r>
            <a:r>
              <a:rPr lang="ru-RU" sz="1600" b="1" dirty="0" smtClean="0"/>
              <a:t>функций алгоритма и их аргументы </a:t>
            </a:r>
          </a:p>
          <a:p>
            <a:endParaRPr lang="ru-RU" sz="1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4" y="1009448"/>
            <a:ext cx="4212176" cy="38228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55" y="4451339"/>
            <a:ext cx="5650945" cy="2168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4904" y="4156928"/>
            <a:ext cx="354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/>
              <a:t>Перечень и содержание таблиц СУБД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6010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</TotalTime>
  <Words>564</Words>
  <Application>Microsoft Office PowerPoint</Application>
  <PresentationFormat>Экран (4:3)</PresentationFormat>
  <Paragraphs>66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Arial Narrow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Актуальность исследования</vt:lpstr>
      <vt:lpstr>Существующие решения</vt:lpstr>
      <vt:lpstr>Пешеходная панорамная съемка</vt:lpstr>
      <vt:lpstr>Принципы построения сети пространственной маршрутизации независимо от дорожного графа</vt:lpstr>
      <vt:lpstr>Пример построения сети пространственной маршрутизации</vt:lpstr>
      <vt:lpstr>Исходные данные для построения сети пространственной маршрутизации</vt:lpstr>
      <vt:lpstr>Алгоритм построения сети  пространственной маршрутизации </vt:lpstr>
      <vt:lpstr>Интеллектуальный агент ГИС</vt:lpstr>
      <vt:lpstr>Пользовательский геопортал для анализа и редактирования сети пространственной маршрутизации</vt:lpstr>
      <vt:lpstr>Заключение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lucent-studio68@outlook.com</dc:creator>
  <cp:lastModifiedBy>lucent-studio68@outlook.com</cp:lastModifiedBy>
  <cp:revision>69</cp:revision>
  <dcterms:created xsi:type="dcterms:W3CDTF">2020-05-20T09:22:24Z</dcterms:created>
  <dcterms:modified xsi:type="dcterms:W3CDTF">2020-05-23T09:46:59Z</dcterms:modified>
</cp:coreProperties>
</file>